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92"/>
  </p:notesMasterIdLst>
  <p:handoutMasterIdLst>
    <p:handoutMasterId r:id="rId93"/>
  </p:handoutMasterIdLst>
  <p:sldIdLst>
    <p:sldId id="258" r:id="rId3"/>
    <p:sldId id="371" r:id="rId4"/>
    <p:sldId id="467" r:id="rId5"/>
    <p:sldId id="372" r:id="rId6"/>
    <p:sldId id="398" r:id="rId7"/>
    <p:sldId id="399" r:id="rId8"/>
    <p:sldId id="400" r:id="rId9"/>
    <p:sldId id="401" r:id="rId10"/>
    <p:sldId id="402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405" r:id="rId21"/>
    <p:sldId id="437" r:id="rId22"/>
    <p:sldId id="438" r:id="rId23"/>
    <p:sldId id="406" r:id="rId24"/>
    <p:sldId id="397" r:id="rId25"/>
    <p:sldId id="407" r:id="rId26"/>
    <p:sldId id="408" r:id="rId27"/>
    <p:sldId id="410" r:id="rId28"/>
    <p:sldId id="411" r:id="rId29"/>
    <p:sldId id="413" r:id="rId30"/>
    <p:sldId id="414" r:id="rId31"/>
    <p:sldId id="409" r:id="rId32"/>
    <p:sldId id="412" r:id="rId33"/>
    <p:sldId id="415" r:id="rId34"/>
    <p:sldId id="466" r:id="rId35"/>
    <p:sldId id="416" r:id="rId36"/>
    <p:sldId id="417" r:id="rId37"/>
    <p:sldId id="418" r:id="rId38"/>
    <p:sldId id="419" r:id="rId39"/>
    <p:sldId id="420" r:id="rId40"/>
    <p:sldId id="421" r:id="rId41"/>
    <p:sldId id="423" r:id="rId42"/>
    <p:sldId id="424" r:id="rId43"/>
    <p:sldId id="425" r:id="rId44"/>
    <p:sldId id="426" r:id="rId45"/>
    <p:sldId id="427" r:id="rId46"/>
    <p:sldId id="422" r:id="rId47"/>
    <p:sldId id="430" r:id="rId48"/>
    <p:sldId id="429" r:id="rId49"/>
    <p:sldId id="431" r:id="rId50"/>
    <p:sldId id="432" r:id="rId51"/>
    <p:sldId id="435" r:id="rId52"/>
    <p:sldId id="433" r:id="rId53"/>
    <p:sldId id="436" r:id="rId54"/>
    <p:sldId id="434" r:id="rId55"/>
    <p:sldId id="439" r:id="rId56"/>
    <p:sldId id="428" r:id="rId57"/>
    <p:sldId id="442" r:id="rId58"/>
    <p:sldId id="441" r:id="rId59"/>
    <p:sldId id="468" r:id="rId60"/>
    <p:sldId id="469" r:id="rId61"/>
    <p:sldId id="391" r:id="rId62"/>
    <p:sldId id="443" r:id="rId63"/>
    <p:sldId id="440" r:id="rId64"/>
    <p:sldId id="444" r:id="rId65"/>
    <p:sldId id="445" r:id="rId66"/>
    <p:sldId id="446" r:id="rId67"/>
    <p:sldId id="447" r:id="rId68"/>
    <p:sldId id="448" r:id="rId69"/>
    <p:sldId id="385" r:id="rId70"/>
    <p:sldId id="451" r:id="rId71"/>
    <p:sldId id="452" r:id="rId72"/>
    <p:sldId id="454" r:id="rId73"/>
    <p:sldId id="386" r:id="rId74"/>
    <p:sldId id="453" r:id="rId75"/>
    <p:sldId id="458" r:id="rId76"/>
    <p:sldId id="470" r:id="rId77"/>
    <p:sldId id="471" r:id="rId78"/>
    <p:sldId id="455" r:id="rId79"/>
    <p:sldId id="472" r:id="rId80"/>
    <p:sldId id="473" r:id="rId81"/>
    <p:sldId id="475" r:id="rId82"/>
    <p:sldId id="457" r:id="rId83"/>
    <p:sldId id="459" r:id="rId84"/>
    <p:sldId id="460" r:id="rId85"/>
    <p:sldId id="461" r:id="rId86"/>
    <p:sldId id="462" r:id="rId87"/>
    <p:sldId id="463" r:id="rId88"/>
    <p:sldId id="464" r:id="rId89"/>
    <p:sldId id="316" r:id="rId90"/>
    <p:sldId id="319" r:id="rId9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A5777971-50F3-4843-998E-71E97D34A12E}">
          <p14:sldIdLst>
            <p14:sldId id="258"/>
            <p14:sldId id="371"/>
            <p14:sldId id="467"/>
            <p14:sldId id="372"/>
          </p14:sldIdLst>
        </p14:section>
        <p14:section name="Enterprise" id="{72B2576D-165B-4E9A-A48F-0EAF3F04FE06}">
          <p14:sldIdLst>
            <p14:sldId id="398"/>
            <p14:sldId id="399"/>
            <p14:sldId id="400"/>
            <p14:sldId id="401"/>
            <p14:sldId id="402"/>
          </p14:sldIdLst>
        </p14:section>
        <p14:section name="What's Git?" id="{F7F1597F-DFE7-4EE5-A9D7-035F80A7FFC1}">
          <p14:sldIdLst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</p14:sldIdLst>
        </p14:section>
        <p14:section name="Demo: Intro to Git" id="{BC918F2C-F00B-48D4-8F6E-AD90DE14F892}">
          <p14:sldIdLst>
            <p14:sldId id="382"/>
          </p14:sldIdLst>
        </p14:section>
        <p14:section name="Git for TFS Users" id="{B8EAEB9C-0DC1-4EED-8848-BEF22A9FF6EA}">
          <p14:sldIdLst>
            <p14:sldId id="405"/>
            <p14:sldId id="437"/>
          </p14:sldIdLst>
        </p14:section>
        <p14:section name="Branching" id="{888FC7BD-8DCB-4172-83B6-7409974389FF}">
          <p14:sldIdLst>
            <p14:sldId id="438"/>
            <p14:sldId id="406"/>
            <p14:sldId id="397"/>
            <p14:sldId id="407"/>
            <p14:sldId id="408"/>
            <p14:sldId id="410"/>
            <p14:sldId id="411"/>
            <p14:sldId id="413"/>
            <p14:sldId id="414"/>
            <p14:sldId id="409"/>
            <p14:sldId id="412"/>
            <p14:sldId id="415"/>
            <p14:sldId id="466"/>
            <p14:sldId id="416"/>
            <p14:sldId id="417"/>
            <p14:sldId id="418"/>
            <p14:sldId id="419"/>
            <p14:sldId id="420"/>
            <p14:sldId id="421"/>
            <p14:sldId id="423"/>
            <p14:sldId id="424"/>
            <p14:sldId id="425"/>
            <p14:sldId id="426"/>
            <p14:sldId id="427"/>
            <p14:sldId id="422"/>
            <p14:sldId id="430"/>
            <p14:sldId id="429"/>
            <p14:sldId id="431"/>
            <p14:sldId id="432"/>
            <p14:sldId id="435"/>
            <p14:sldId id="433"/>
            <p14:sldId id="436"/>
            <p14:sldId id="434"/>
            <p14:sldId id="439"/>
          </p14:sldIdLst>
        </p14:section>
        <p14:section name="Code Reviews" id="{303EAF28-FC24-43A9-BE26-588FB1832D92}">
          <p14:sldIdLst>
            <p14:sldId id="428"/>
            <p14:sldId id="442"/>
            <p14:sldId id="441"/>
            <p14:sldId id="468"/>
            <p14:sldId id="469"/>
          </p14:sldIdLst>
        </p14:section>
        <p14:section name="Existing code" id="{ED9E3BBA-0E6F-4695-B216-BCD24460A209}">
          <p14:sldIdLst>
            <p14:sldId id="391"/>
            <p14:sldId id="443"/>
            <p14:sldId id="440"/>
            <p14:sldId id="444"/>
            <p14:sldId id="445"/>
            <p14:sldId id="446"/>
            <p14:sldId id="447"/>
            <p14:sldId id="448"/>
            <p14:sldId id="385"/>
            <p14:sldId id="451"/>
            <p14:sldId id="452"/>
            <p14:sldId id="454"/>
            <p14:sldId id="386"/>
            <p14:sldId id="453"/>
            <p14:sldId id="458"/>
            <p14:sldId id="470"/>
            <p14:sldId id="471"/>
            <p14:sldId id="455"/>
            <p14:sldId id="472"/>
            <p14:sldId id="473"/>
            <p14:sldId id="475"/>
          </p14:sldIdLst>
        </p14:section>
        <p14:section name="Outro" id="{FE447356-26E3-4A27-9DA7-2AA3ED97DC85}">
          <p14:sldIdLst>
            <p14:sldId id="457"/>
            <p14:sldId id="459"/>
            <p14:sldId id="460"/>
            <p14:sldId id="461"/>
            <p14:sldId id="462"/>
            <p14:sldId id="463"/>
            <p14:sldId id="464"/>
            <p14:sldId id="316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B26"/>
    <a:srgbClr val="007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85" d="100"/>
          <a:sy n="85" d="100"/>
        </p:scale>
        <p:origin x="96" y="2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b="1" dirty="0" smtClean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Visual Studio </a:t>
            </a:r>
            <a:r>
              <a:rPr lang="en-US" dirty="0" smtClean="0"/>
              <a:t>Live! Austin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48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D1145D-0C6A-427A-BFFB-BA49C7DEF5D3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E5AA1C-3A4A-4E86-88DD-FDD0A0056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28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988B0C-D0FA-4593-BF38-A7BA3E9A5D6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081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5AA1C-3A4A-4E86-88DD-FDD0A0056FE6}" type="slidenum">
              <a:rPr lang="en-US">
                <a:solidFill>
                  <a:prstClr val="black"/>
                </a:solidFill>
              </a:rPr>
              <a:pPr>
                <a:defRPr/>
              </a:pPr>
              <a:t>78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1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5AA1C-3A4A-4E86-88DD-FDD0A0056FE6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6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85800" y="1257300"/>
            <a:ext cx="7772400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2457450"/>
            <a:ext cx="6400800" cy="1314450"/>
          </a:xfrm>
        </p:spPr>
        <p:txBody>
          <a:bodyPr/>
          <a:lstStyle>
            <a:lvl1pPr marL="0" indent="0" algn="ctr">
              <a:buFont typeface="Arial" pitchFamily="-72" charset="0"/>
              <a:buNone/>
              <a:defRPr>
                <a:latin typeface="Arial Bold" pitchFamily="-72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814044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@benday @</a:t>
            </a:r>
            <a:r>
              <a:rPr lang="en-US" sz="11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ethomson</a:t>
            </a:r>
            <a:r>
              <a:rPr lang="en-US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#</a:t>
            </a:r>
            <a:r>
              <a:rPr lang="en-US" sz="11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vslive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8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38B8-B788-4682-A596-85CF4ED65A7B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0D6F-86BC-4F0A-A9FD-A71A70874F57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623F-4765-4759-9A73-D8655DC8D973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F2FE-3FA7-4ABC-8D10-AB106564C9F6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03F9-FDAA-4AD8-AB1F-AC9EA3FA17D9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85800" y="1257300"/>
            <a:ext cx="7772400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2457450"/>
            <a:ext cx="6400800" cy="1314450"/>
          </a:xfrm>
        </p:spPr>
        <p:txBody>
          <a:bodyPr/>
          <a:lstStyle>
            <a:lvl1pPr marL="0" indent="0" algn="ctr">
              <a:buFont typeface="Arial" pitchFamily="-72" charset="0"/>
              <a:buNone/>
              <a:defRPr>
                <a:latin typeface="Arial Bold" pitchFamily="-72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180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CDA3-A2DE-473C-A81C-F73D2A1BFF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19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ig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709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3A4F-54E2-42AD-AEE7-525DC08E7D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@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benday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7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709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@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benday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6708" y="4787643"/>
            <a:ext cx="780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white">
                    <a:lumMod val="8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en-US" sz="1100" dirty="0" err="1" smtClean="0">
                <a:solidFill>
                  <a:prstClr val="white">
                    <a:lumMod val="8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benday</a:t>
            </a:r>
            <a:endParaRPr lang="en-US" sz="1600" dirty="0">
              <a:solidFill>
                <a:prstClr val="white">
                  <a:lumMod val="8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8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3CDA3-A2DE-473C-A81C-F73D2A1BFF69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4562E-E191-4140-8CA7-D81566904F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20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038600" cy="3672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038600" cy="3672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6AD8-D031-4E57-A880-97BEE7625B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93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123478"/>
            <a:ext cx="8229600" cy="63757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355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23378"/>
            <a:ext cx="4040188" cy="333660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84355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23379"/>
            <a:ext cx="4041775" cy="33366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46D33-8E80-4809-BCCA-EEFDCA787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@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benday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09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E31E-3DDB-4319-BC51-F5022B7F3C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91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814044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55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814044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23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38B8-B788-4682-A596-85CF4ED65A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64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0D6F-86BC-4F0A-A9FD-A71A70874F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85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623F-4765-4759-9A73-D8655DC8D9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51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F2FE-3FA7-4ABC-8D10-AB106564C9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3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ig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709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@benday @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ethomson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#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vslive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03F9-FDAA-4AD8-AB1F-AC9EA3FA17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8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709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@benday @</a:t>
            </a:r>
            <a:r>
              <a:rPr lang="en-US" sz="11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ethomson</a:t>
            </a:r>
            <a:r>
              <a:rPr lang="en-US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#</a:t>
            </a:r>
            <a:r>
              <a:rPr lang="en-US" sz="11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vslive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26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4562E-E191-4140-8CA7-D81566904FD6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038600" cy="3672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038600" cy="3672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@benday @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ethomson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#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vslive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123478"/>
            <a:ext cx="8229600" cy="63757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355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23378"/>
            <a:ext cx="4040188" cy="333660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84355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23379"/>
            <a:ext cx="4041775" cy="33366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@</a:t>
            </a:r>
            <a:r>
              <a:rPr lang="en-US" dirty="0" err="1" smtClean="0"/>
              <a:t>benday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@benday @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ethomson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#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vslive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@benday @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ethomson</a:t>
            </a:r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#</a:t>
            </a:r>
            <a:r>
              <a:rPr lang="en-US" sz="1100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vslive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814044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@benday @</a:t>
            </a:r>
            <a:r>
              <a:rPr lang="en-US" sz="11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ethomson</a:t>
            </a:r>
            <a:r>
              <a:rPr lang="en-US" sz="11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#</a:t>
            </a:r>
            <a:r>
              <a:rPr lang="en-US" sz="11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vslive</a:t>
            </a:r>
            <a:endParaRPr lang="en-US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8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63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7574"/>
            <a:ext cx="8229600" cy="360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DEF755-0B60-4A3E-9C6A-4CADF1C89A5E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@</a:t>
            </a:r>
            <a:r>
              <a:rPr lang="en-US" dirty="0" err="1" smtClean="0"/>
              <a:t>benday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63" r:id="rId4"/>
    <p:sldLayoutId id="2147483658" r:id="rId5"/>
    <p:sldLayoutId id="2147483657" r:id="rId6"/>
    <p:sldLayoutId id="2147483656" r:id="rId7"/>
    <p:sldLayoutId id="2147483655" r:id="rId8"/>
    <p:sldLayoutId id="2147483661" r:id="rId9"/>
    <p:sldLayoutId id="2147483662" r:id="rId10"/>
    <p:sldLayoutId id="2147483654" r:id="rId11"/>
    <p:sldLayoutId id="2147483653" r:id="rId12"/>
    <p:sldLayoutId id="2147483652" r:id="rId13"/>
    <p:sldLayoutId id="2147483651" r:id="rId14"/>
    <p:sldLayoutId id="2147483650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F15B26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•"/>
        <a:defRPr sz="20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–"/>
        <a:defRPr sz="18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pitchFamily="-72" charset="0"/>
        <a:buChar char="•"/>
        <a:defRPr sz="16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–"/>
        <a:defRPr sz="1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»"/>
        <a:defRPr sz="1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63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7574"/>
            <a:ext cx="8229600" cy="360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DEF755-0B60-4A3E-9C6A-4CADF1C89A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@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benday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8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F15B26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•"/>
        <a:defRPr sz="20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–"/>
        <a:defRPr sz="18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pitchFamily="-72" charset="0"/>
        <a:buChar char="•"/>
        <a:defRPr sz="16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–"/>
        <a:defRPr sz="1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»"/>
        <a:defRPr sz="1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t-scm.com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wardthomson.com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rtyley.github.io/bfg-repo-clean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day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edwardthomson.com/" TargetMode="External"/><Relationship Id="rId5" Type="http://schemas.openxmlformats.org/officeDocument/2006/relationships/image" Target="../media/image12.png"/><Relationship Id="rId4" Type="http://schemas.openxmlformats.org/officeDocument/2006/relationships/hyperlink" Target="mailto:benday@benday.co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1" y="1085850"/>
            <a:ext cx="7313613" cy="1028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79" tIns="44448" rIns="90379" bIns="44448" anchor="b">
            <a:prstTxWarp prst="textNoShape">
              <a:avLst/>
            </a:prstTxWarp>
          </a:bodyPr>
          <a:lstStyle/>
          <a:p>
            <a:pPr algn="ctr" defTabSz="896938" eaLnBrk="0" hangingPunct="0"/>
            <a:r>
              <a:rPr lang="en-US" sz="4000" b="1" dirty="0" smtClean="0">
                <a:solidFill>
                  <a:schemeClr val="bg1"/>
                </a:solidFill>
                <a:latin typeface="Arial Bold" pitchFamily="-72" charset="0"/>
              </a:rPr>
              <a:t>To </a:t>
            </a:r>
            <a:r>
              <a:rPr lang="en-US" sz="4000" b="1" dirty="0" err="1" smtClean="0">
                <a:solidFill>
                  <a:schemeClr val="bg1"/>
                </a:solidFill>
                <a:latin typeface="Arial Bold" pitchFamily="-72" charset="0"/>
              </a:rPr>
              <a:t>Git</a:t>
            </a:r>
            <a:r>
              <a:rPr lang="en-US" sz="4000" b="1" dirty="0" smtClean="0">
                <a:solidFill>
                  <a:schemeClr val="bg1"/>
                </a:solidFill>
                <a:latin typeface="Arial Bold" pitchFamily="-72" charset="0"/>
              </a:rPr>
              <a:t> or Not to </a:t>
            </a:r>
            <a:r>
              <a:rPr lang="en-US" sz="4000" b="1" dirty="0" err="1" smtClean="0">
                <a:solidFill>
                  <a:schemeClr val="bg1"/>
                </a:solidFill>
                <a:latin typeface="Arial Bold" pitchFamily="-72" charset="0"/>
              </a:rPr>
              <a:t>Git</a:t>
            </a:r>
            <a:r>
              <a:rPr lang="en-US" sz="4000" b="1" dirty="0" smtClean="0">
                <a:solidFill>
                  <a:schemeClr val="bg1"/>
                </a:solidFill>
                <a:latin typeface="Arial Bold" pitchFamily="-72" charset="0"/>
              </a:rPr>
              <a:t> for Enterprise Development</a:t>
            </a:r>
            <a:endParaRPr lang="en-US" sz="4000" b="1" dirty="0">
              <a:solidFill>
                <a:schemeClr val="bg1"/>
              </a:solidFill>
              <a:latin typeface="Arial Bold" pitchFamily="-7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33838" y="2255044"/>
            <a:ext cx="3987800" cy="10025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5923" tIns="42962" rIns="85923" bIns="42962">
            <a:prstTxWarp prst="textNoShape">
              <a:avLst/>
            </a:prstTxWarp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Benjamin Day</a:t>
            </a:r>
          </a:p>
          <a:p>
            <a:pPr algn="r"/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benday</a:t>
            </a:r>
            <a:endParaRPr lang="en-US" sz="12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MVP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995686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39195" y="3219822"/>
            <a:ext cx="3987800" cy="12241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5923" tIns="42962" rIns="85923" bIns="42962">
            <a:prstTxWarp prst="textNoShape">
              <a:avLst/>
            </a:prstTxWarp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Edward Thomson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000" b="1" i="1" dirty="0" smtClean="0">
                <a:solidFill>
                  <a:schemeClr val="bg1"/>
                </a:solidFill>
              </a:rPr>
              <a:t>Microsoft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ethomson</a:t>
            </a:r>
            <a:endParaRPr 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dirty="0" err="1" smtClean="0"/>
              <a:t>Git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Distributed Version Control System (DVCS)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Arguably </a:t>
            </a:r>
            <a:r>
              <a:rPr lang="en-US" dirty="0"/>
              <a:t>the most popular DVCS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Written </a:t>
            </a:r>
            <a:r>
              <a:rPr lang="en-US" dirty="0"/>
              <a:t>by Linus </a:t>
            </a:r>
            <a:r>
              <a:rPr lang="en-US" dirty="0" smtClean="0"/>
              <a:t>Torvalds</a:t>
            </a:r>
            <a:r>
              <a:rPr lang="en-US" dirty="0"/>
              <a:t>, et al.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Initial </a:t>
            </a:r>
            <a:r>
              <a:rPr lang="en-US" dirty="0"/>
              <a:t>release in April 2005</a:t>
            </a:r>
          </a:p>
          <a:p>
            <a:pPr lvl="1" fontAlgn="ctr"/>
            <a:r>
              <a:rPr lang="en-US" dirty="0" smtClean="0">
                <a:hlinkClick r:id="rId2"/>
              </a:rPr>
              <a:t>http://www.git-scm.com</a:t>
            </a:r>
            <a:endParaRPr lang="en-US" dirty="0" smtClean="0"/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Added </a:t>
            </a:r>
            <a:r>
              <a:rPr lang="en-US" dirty="0"/>
              <a:t>to TFS in 2013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“</a:t>
            </a:r>
            <a:r>
              <a:rPr lang="en-US" i="1" dirty="0" err="1" smtClean="0"/>
              <a:t>Uhhh</a:t>
            </a:r>
            <a:r>
              <a:rPr lang="en-US" i="1" dirty="0" smtClean="0"/>
              <a:t>…what’s DVCS?”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52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Well, first…what’s</a:t>
            </a:r>
            <a:br>
              <a:rPr lang="en-US" dirty="0" smtClean="0"/>
            </a:br>
            <a:r>
              <a:rPr lang="en-US" dirty="0" smtClean="0"/>
              <a:t>Centralized Version Control?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Centralized Version Control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TFS, SourceSafe, Subversion, etc.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There's </a:t>
            </a:r>
            <a:r>
              <a:rPr lang="en-US" dirty="0"/>
              <a:t>a central server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Central </a:t>
            </a:r>
            <a:r>
              <a:rPr lang="en-US" dirty="0"/>
              <a:t>server governs the versions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User </a:t>
            </a:r>
            <a:r>
              <a:rPr lang="en-US" dirty="0"/>
              <a:t>checks in </a:t>
            </a:r>
            <a:r>
              <a:rPr lang="en-US" dirty="0" err="1"/>
              <a:t>changesets</a:t>
            </a:r>
            <a:r>
              <a:rPr lang="en-US" dirty="0"/>
              <a:t> to server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Users </a:t>
            </a:r>
            <a:r>
              <a:rPr lang="en-US" dirty="0"/>
              <a:t>have one version at a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DVCS?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Less or zero emphasis on central server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Each </a:t>
            </a:r>
            <a:r>
              <a:rPr lang="en-US" dirty="0"/>
              <a:t>user has a clone of the repository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The </a:t>
            </a:r>
            <a:r>
              <a:rPr lang="en-US" dirty="0"/>
              <a:t>clone has *all* the versions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User </a:t>
            </a:r>
            <a:r>
              <a:rPr lang="en-US" dirty="0"/>
              <a:t>checks in to local repository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User </a:t>
            </a:r>
            <a:r>
              <a:rPr lang="en-US" dirty="0"/>
              <a:t>pushes changes to the remote…maybe</a:t>
            </a:r>
          </a:p>
        </p:txBody>
      </p:sp>
    </p:spTree>
    <p:extLst>
      <p:ext uri="{BB962C8B-B14F-4D97-AF65-F5344CB8AC3E}">
        <p14:creationId xmlns:p14="http://schemas.microsoft.com/office/powerpoint/2010/main" val="1976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Git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n-US" dirty="0"/>
              <a:t>Because light sabers are </a:t>
            </a:r>
            <a:r>
              <a:rPr lang="en-US" dirty="0" smtClean="0"/>
              <a:t>cool</a:t>
            </a:r>
          </a:p>
          <a:p>
            <a:pPr fontAlgn="ctr"/>
            <a:endParaRPr lang="en-US" dirty="0"/>
          </a:p>
          <a:p>
            <a:pPr fontAlgn="ctr"/>
            <a:r>
              <a:rPr lang="en-US" dirty="0" smtClean="0"/>
              <a:t>You </a:t>
            </a:r>
            <a:r>
              <a:rPr lang="en-US" dirty="0" err="1" smtClean="0"/>
              <a:t>wanna</a:t>
            </a:r>
            <a:r>
              <a:rPr lang="en-US" dirty="0" smtClean="0"/>
              <a:t> be cool, right?</a:t>
            </a:r>
          </a:p>
          <a:p>
            <a:pPr fontAlgn="ctr"/>
            <a:endParaRPr lang="en-US" dirty="0"/>
          </a:p>
          <a:p>
            <a:pPr fontAlgn="ctr"/>
            <a:r>
              <a:rPr lang="en-US" dirty="0" smtClean="0"/>
              <a:t>The cool kids use </a:t>
            </a:r>
            <a:r>
              <a:rPr lang="en-US" dirty="0" err="1" smtClean="0"/>
              <a:t>Git</a:t>
            </a:r>
            <a:r>
              <a:rPr lang="en-US" dirty="0" smtClean="0"/>
              <a:t>.</a:t>
            </a:r>
            <a:endParaRPr lang="en-US" dirty="0"/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Effortless </a:t>
            </a:r>
            <a:r>
              <a:rPr lang="en-US" dirty="0"/>
              <a:t>to work disconnected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dirty="0" smtClean="0"/>
              <a:t>Branching </a:t>
            </a:r>
            <a:r>
              <a:rPr lang="en-US" dirty="0"/>
              <a:t>is (arguably) a lot easier</a:t>
            </a:r>
          </a:p>
          <a:p>
            <a:endParaRPr lang="en-US" dirty="0"/>
          </a:p>
        </p:txBody>
      </p:sp>
      <p:pic>
        <p:nvPicPr>
          <p:cNvPr id="1026" name="Picture 2" descr="http://www.allthetests.com/quiz31/picture/pic_1393657083_1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15566"/>
            <a:ext cx="2832249" cy="28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78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TFVC vs. </a:t>
            </a:r>
            <a:r>
              <a:rPr lang="en-US" dirty="0" err="1" smtClean="0"/>
              <a:t>Git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TFS Version Control vs. </a:t>
            </a:r>
            <a:r>
              <a:rPr lang="en-US" sz="3200" dirty="0" err="1" smtClean="0"/>
              <a:t>Git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TFVC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ctr"/>
            <a:r>
              <a:rPr lang="en-US" sz="1600" dirty="0"/>
              <a:t>One VC repository per Team Project Collection</a:t>
            </a:r>
          </a:p>
          <a:p>
            <a:pPr fontAlgn="ctr"/>
            <a:r>
              <a:rPr lang="en-US" sz="1600" dirty="0"/>
              <a:t>The VC for a Team Project is really just a folder</a:t>
            </a:r>
          </a:p>
          <a:p>
            <a:pPr fontAlgn="ctr"/>
            <a:r>
              <a:rPr lang="en-US" sz="1600" dirty="0"/>
              <a:t>Multiple solutions (*.</a:t>
            </a:r>
            <a:r>
              <a:rPr lang="en-US" sz="1600" dirty="0" err="1"/>
              <a:t>sln</a:t>
            </a:r>
            <a:r>
              <a:rPr lang="en-US" sz="1600" dirty="0"/>
              <a:t>) in the VC repository</a:t>
            </a:r>
          </a:p>
          <a:p>
            <a:pPr lvl="1" fontAlgn="ctr"/>
            <a:r>
              <a:rPr lang="en-US" sz="1400" dirty="0"/>
              <a:t>Potentially lots of code</a:t>
            </a:r>
          </a:p>
          <a:p>
            <a:pPr lvl="1" fontAlgn="ctr"/>
            <a:r>
              <a:rPr lang="en-US" sz="1400" dirty="0"/>
              <a:t>Potentially lots of unrelated code</a:t>
            </a:r>
          </a:p>
          <a:p>
            <a:pPr fontAlgn="ctr"/>
            <a:r>
              <a:rPr lang="en-US" sz="1600" dirty="0"/>
              <a:t>Branches are folder-based</a:t>
            </a:r>
          </a:p>
          <a:p>
            <a:pPr lvl="1" fontAlgn="ctr"/>
            <a:r>
              <a:rPr lang="en-US" sz="1400" dirty="0"/>
              <a:t>You might have multiple version in your local workspace simultaneously</a:t>
            </a:r>
          </a:p>
          <a:p>
            <a:pPr fontAlgn="ctr"/>
            <a:r>
              <a:rPr lang="en-US" sz="1600" dirty="0"/>
              <a:t>Check-ins are immediately visible</a:t>
            </a:r>
          </a:p>
          <a:p>
            <a:pPr fontAlgn="ctr"/>
            <a:r>
              <a:rPr lang="en-US" sz="1600" dirty="0"/>
              <a:t>Limited offline support</a:t>
            </a:r>
          </a:p>
          <a:p>
            <a:endParaRPr lang="en-US" sz="1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fontAlgn="ctr"/>
            <a:r>
              <a:rPr lang="en-US" sz="1800" dirty="0"/>
              <a:t>A typical "repo" is smaller</a:t>
            </a:r>
          </a:p>
          <a:p>
            <a:pPr lvl="1" fontAlgn="ctr"/>
            <a:r>
              <a:rPr lang="en-US" sz="1600" dirty="0"/>
              <a:t>More like 1 or 2 solutions (*.</a:t>
            </a:r>
            <a:r>
              <a:rPr lang="en-US" sz="1600" dirty="0" err="1"/>
              <a:t>sln</a:t>
            </a:r>
            <a:r>
              <a:rPr lang="en-US" sz="1600" dirty="0"/>
              <a:t>)</a:t>
            </a:r>
          </a:p>
          <a:p>
            <a:pPr lvl="1" fontAlgn="ctr"/>
            <a:r>
              <a:rPr lang="en-US" sz="1600" dirty="0"/>
              <a:t>The Repo is it.  The end.</a:t>
            </a:r>
          </a:p>
          <a:p>
            <a:pPr fontAlgn="ctr"/>
            <a:r>
              <a:rPr lang="en-US" sz="1800" dirty="0"/>
              <a:t>Check-ins (aka "commits") are made to the local repo</a:t>
            </a:r>
          </a:p>
          <a:p>
            <a:pPr fontAlgn="ctr"/>
            <a:r>
              <a:rPr lang="en-US" sz="1800" dirty="0"/>
              <a:t>Commits to the local repo are local only until pushed</a:t>
            </a:r>
          </a:p>
          <a:p>
            <a:pPr fontAlgn="ctr"/>
            <a:r>
              <a:rPr lang="en-US" sz="1800" dirty="0"/>
              <a:t>Share your changes to others via "push"</a:t>
            </a:r>
          </a:p>
          <a:p>
            <a:pPr fontAlgn="ctr"/>
            <a:r>
              <a:rPr lang="en-US" sz="1800" dirty="0"/>
              <a:t>Branches are at the repo level</a:t>
            </a:r>
          </a:p>
          <a:p>
            <a:pPr fontAlgn="ctr"/>
            <a:r>
              <a:rPr lang="en-US" sz="1800" dirty="0"/>
              <a:t>Offline support is 100%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467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Intro to </a:t>
            </a:r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Clone a repo</a:t>
            </a:r>
          </a:p>
          <a:p>
            <a:endParaRPr lang="en-US" dirty="0" smtClean="0"/>
          </a:p>
          <a:p>
            <a:r>
              <a:rPr lang="en-US" dirty="0" smtClean="0"/>
              <a:t>Basic operations via Visual Studio</a:t>
            </a:r>
          </a:p>
          <a:p>
            <a:endParaRPr lang="en-US" dirty="0" smtClean="0"/>
          </a:p>
          <a:p>
            <a:r>
              <a:rPr lang="en-US" dirty="0" smtClean="0"/>
              <a:t>Basic operations via command line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51670"/>
            <a:ext cx="2746648" cy="1069627"/>
          </a:xfrm>
        </p:spPr>
        <p:txBody>
          <a:bodyPr/>
          <a:lstStyle/>
          <a:p>
            <a:r>
              <a:rPr lang="en-US" dirty="0" smtClean="0"/>
              <a:t>Cheat Sheet: </a:t>
            </a:r>
            <a:br>
              <a:rPr lang="en-US" dirty="0" smtClean="0"/>
            </a:br>
            <a:r>
              <a:rPr lang="en-US" dirty="0" err="1" smtClean="0"/>
              <a:t>Git</a:t>
            </a:r>
            <a:r>
              <a:rPr lang="en-US" dirty="0" smtClean="0"/>
              <a:t> for TFS Users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585803"/>
              </p:ext>
            </p:extLst>
          </p:nvPr>
        </p:nvGraphicFramePr>
        <p:xfrm>
          <a:off x="3347864" y="267494"/>
          <a:ext cx="5544616" cy="413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308"/>
                <a:gridCol w="2772308"/>
              </a:tblGrid>
              <a:tr h="3024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TFS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</a:rPr>
                        <a:t>Git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</a:tr>
              <a:tr h="3024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Workspace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Repository (aka. "Repo")</a:t>
                      </a:r>
                    </a:p>
                  </a:txBody>
                  <a:tcPr marL="50800" marR="50800" marT="50800" marB="50800"/>
                </a:tc>
              </a:tr>
              <a:tr h="3024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Get Latest  (First time)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Clone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</a:tr>
              <a:tr h="3024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Get Latest (After first time)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Pull </a:t>
                      </a:r>
                      <a:r>
                        <a:rPr lang="en-US" sz="1400" i="1" dirty="0"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</a:tr>
              <a:tr h="3024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Check in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Commit + Push</a:t>
                      </a:r>
                    </a:p>
                  </a:txBody>
                  <a:tcPr marL="50800" marR="50800" marT="50800" marB="50800"/>
                </a:tc>
              </a:tr>
              <a:tr h="3024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Check out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(just start typing)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</a:tr>
              <a:tr h="3024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Branch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Branch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</a:tr>
              <a:tr h="3024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Merge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Merge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</a:tr>
              <a:tr h="3024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Code Review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"pull request"</a:t>
                      </a:r>
                    </a:p>
                  </a:txBody>
                  <a:tcPr marL="50800" marR="50800" marT="50800" marB="50800"/>
                </a:tc>
              </a:tr>
              <a:tr h="3024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</a:rPr>
                        <a:t>Shelveset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Stash</a:t>
                      </a:r>
                    </a:p>
                  </a:txBody>
                  <a:tcPr marL="50800" marR="50800" marT="50800" marB="50800"/>
                </a:tc>
              </a:tr>
              <a:tr h="30243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Label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Tag</a:t>
                      </a:r>
                    </a:p>
                  </a:txBody>
                  <a:tcPr marL="50800" marR="50800" marT="50800" marB="5080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91880" y="4515966"/>
            <a:ext cx="3207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* - it’s technically a ‘fetch’ then ‘merge’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726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303" y="1200150"/>
            <a:ext cx="3696057" cy="74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Benjamin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Brookline, MA</a:t>
            </a:r>
          </a:p>
          <a:p>
            <a:endParaRPr lang="en-US" sz="1400" dirty="0" smtClean="0"/>
          </a:p>
          <a:p>
            <a:r>
              <a:rPr lang="en-US" sz="1400" dirty="0" smtClean="0"/>
              <a:t>Consultant</a:t>
            </a:r>
            <a:r>
              <a:rPr lang="en-US" sz="1400" dirty="0"/>
              <a:t>, Coach, &amp; Trainer</a:t>
            </a:r>
          </a:p>
          <a:p>
            <a:endParaRPr lang="en-US" sz="1400" dirty="0" smtClean="0"/>
          </a:p>
          <a:p>
            <a:r>
              <a:rPr lang="en-US" sz="1400" dirty="0" smtClean="0"/>
              <a:t>Microsoft </a:t>
            </a:r>
            <a:r>
              <a:rPr lang="en-US" sz="1400" dirty="0"/>
              <a:t>MVP for Visual Studio ALM</a:t>
            </a:r>
          </a:p>
          <a:p>
            <a:endParaRPr lang="en-US" sz="1400" dirty="0" smtClean="0"/>
          </a:p>
          <a:p>
            <a:r>
              <a:rPr lang="en-US" sz="1400" dirty="0" smtClean="0"/>
              <a:t>Scrum</a:t>
            </a:r>
            <a:r>
              <a:rPr lang="en-US" sz="1400" dirty="0"/>
              <a:t>, </a:t>
            </a:r>
            <a:r>
              <a:rPr lang="en-US" sz="1400" dirty="0" smtClean="0"/>
              <a:t>Team </a:t>
            </a:r>
            <a:r>
              <a:rPr lang="en-US" sz="1400" dirty="0"/>
              <a:t>Foundation Server, Software Testing, </a:t>
            </a:r>
            <a:br>
              <a:rPr lang="en-US" sz="1400" dirty="0"/>
            </a:br>
            <a:r>
              <a:rPr lang="en-US" sz="1400" dirty="0" smtClean="0"/>
              <a:t>Software </a:t>
            </a:r>
            <a:r>
              <a:rPr lang="en-US" sz="1400" dirty="0"/>
              <a:t>Architecture</a:t>
            </a:r>
          </a:p>
          <a:p>
            <a:endParaRPr lang="en-US" sz="1400" dirty="0" smtClean="0"/>
          </a:p>
          <a:p>
            <a:r>
              <a:rPr lang="en-US" sz="1400" dirty="0" smtClean="0"/>
              <a:t>Scrum.org </a:t>
            </a:r>
            <a:r>
              <a:rPr lang="en-US" sz="1400" dirty="0"/>
              <a:t>Classes</a:t>
            </a:r>
          </a:p>
          <a:p>
            <a:pPr lvl="1"/>
            <a:r>
              <a:rPr lang="en-US" sz="1200" dirty="0"/>
              <a:t>Professional Scrum </a:t>
            </a:r>
            <a:r>
              <a:rPr lang="en-US" sz="1200" dirty="0" smtClean="0"/>
              <a:t>Master </a:t>
            </a:r>
            <a:r>
              <a:rPr lang="en-US" sz="1200" dirty="0"/>
              <a:t>(</a:t>
            </a:r>
            <a:r>
              <a:rPr lang="en-US" sz="1200" dirty="0" smtClean="0"/>
              <a:t>PSM)</a:t>
            </a:r>
          </a:p>
          <a:p>
            <a:pPr lvl="1"/>
            <a:r>
              <a:rPr lang="en-US" sz="1200" dirty="0" smtClean="0"/>
              <a:t>Professional </a:t>
            </a:r>
            <a:r>
              <a:rPr lang="en-US" sz="1200" dirty="0"/>
              <a:t>Scrum Developer (PSD)</a:t>
            </a:r>
          </a:p>
          <a:p>
            <a:pPr lvl="1"/>
            <a:r>
              <a:rPr lang="en-US" sz="1200" dirty="0"/>
              <a:t>Professional Scrum Foundations (PSF)</a:t>
            </a:r>
          </a:p>
          <a:p>
            <a:endParaRPr lang="en-US" sz="1400" dirty="0" smtClean="0"/>
          </a:p>
          <a:p>
            <a:r>
              <a:rPr lang="en-US" sz="1400" dirty="0" smtClean="0"/>
              <a:t>www.benday.com</a:t>
            </a:r>
            <a:r>
              <a:rPr lang="en-US" sz="1400" dirty="0"/>
              <a:t>, benday@benday.com, @</a:t>
            </a:r>
            <a:r>
              <a:rPr lang="en-US" sz="1400" dirty="0" err="1"/>
              <a:t>benday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38554"/>
            <a:ext cx="2629955" cy="909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60" y="4194573"/>
            <a:ext cx="30480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35" y="2011992"/>
            <a:ext cx="3286125" cy="1018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371850"/>
            <a:ext cx="1494960" cy="60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A Simple Team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836909"/>
            <a:ext cx="8229600" cy="3679057"/>
          </a:xfrm>
        </p:spPr>
        <p:txBody>
          <a:bodyPr/>
          <a:lstStyle/>
          <a:p>
            <a:r>
              <a:rPr lang="en-US" dirty="0" smtClean="0"/>
              <a:t>We work together on separate machines</a:t>
            </a:r>
          </a:p>
          <a:p>
            <a:pPr lvl="1"/>
            <a:r>
              <a:rPr lang="en-US" dirty="0" smtClean="0"/>
              <a:t>Same solution (*.</a:t>
            </a:r>
            <a:r>
              <a:rPr lang="en-US" dirty="0" err="1" smtClean="0"/>
              <a:t>sln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Modify code</a:t>
            </a:r>
          </a:p>
          <a:p>
            <a:pPr lvl="1"/>
            <a:endParaRPr lang="en-US" dirty="0"/>
          </a:p>
          <a:p>
            <a:r>
              <a:rPr lang="en-US" dirty="0" smtClean="0"/>
              <a:t>Associate commits to TFS work items</a:t>
            </a:r>
          </a:p>
          <a:p>
            <a:endParaRPr lang="en-US" dirty="0"/>
          </a:p>
          <a:p>
            <a:r>
              <a:rPr lang="en-US" dirty="0" smtClean="0"/>
              <a:t>We add projects (*.</a:t>
            </a:r>
            <a:r>
              <a:rPr lang="en-US" dirty="0" err="1" smtClean="0"/>
              <a:t>csproj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We add files (*.</a:t>
            </a:r>
            <a:r>
              <a:rPr lang="en-US" dirty="0" err="1" smtClean="0"/>
              <a:t>cs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We handle merge conflicts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lets you work on </a:t>
            </a:r>
            <a:br>
              <a:rPr lang="en-US" dirty="0" smtClean="0"/>
            </a:br>
            <a:r>
              <a:rPr lang="en-US" dirty="0" smtClean="0"/>
              <a:t>similar, related code in isolation</a:t>
            </a:r>
            <a:br>
              <a:rPr lang="en-US" dirty="0" smtClean="0"/>
            </a:br>
            <a:r>
              <a:rPr lang="en-US" dirty="0" smtClean="0"/>
              <a:t>at the same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is much easier to do in </a:t>
            </a:r>
            <a:r>
              <a:rPr lang="en-US" dirty="0" err="1" smtClean="0"/>
              <a:t>Git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976664" cy="4814044"/>
          </a:xfrm>
        </p:spPr>
        <p:txBody>
          <a:bodyPr/>
          <a:lstStyle/>
          <a:p>
            <a:r>
              <a:rPr lang="en-US" dirty="0" smtClean="0"/>
              <a:t>“So, I can go nuts and create </a:t>
            </a:r>
            <a:br>
              <a:rPr lang="en-US" dirty="0" smtClean="0"/>
            </a:br>
            <a:r>
              <a:rPr lang="en-US" dirty="0" smtClean="0"/>
              <a:t>250 zillion branches now </a:t>
            </a:r>
            <a:br>
              <a:rPr lang="en-US" dirty="0" smtClean="0"/>
            </a:br>
            <a:r>
              <a:rPr lang="en-US" dirty="0" smtClean="0"/>
              <a:t>and it’s a good idea?”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491630"/>
            <a:ext cx="266684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627" y="863485"/>
            <a:ext cx="4762745" cy="3499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 smtClean="0"/>
              <a:t>A branch is an integration credit card.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 smtClean="0"/>
              <a:t>For every branch, there’s a merge.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 smtClean="0"/>
              <a:t>Merging can be expensive and painful.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 smtClean="0"/>
              <a:t>Until everything’s integrated, </a:t>
            </a:r>
            <a:br>
              <a:rPr lang="en-US" dirty="0" smtClean="0"/>
            </a:br>
            <a:r>
              <a:rPr lang="en-US" dirty="0" smtClean="0"/>
              <a:t>it’s </a:t>
            </a:r>
            <a:r>
              <a:rPr lang="en-US" i="1" dirty="0" smtClean="0"/>
              <a:t>definitely</a:t>
            </a:r>
            <a:r>
              <a:rPr lang="en-US" dirty="0" smtClean="0"/>
              <a:t> not done.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Edward Thomson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Senior Software Engineer on Visual Studio Team</a:t>
            </a:r>
          </a:p>
          <a:p>
            <a:pPr lvl="1"/>
            <a:r>
              <a:rPr lang="en-US" dirty="0" smtClean="0"/>
              <a:t>Version control tools, </a:t>
            </a:r>
            <a:r>
              <a:rPr lang="en-US" dirty="0" err="1" smtClean="0"/>
              <a:t>Git</a:t>
            </a:r>
            <a:r>
              <a:rPr lang="en-US" dirty="0" smtClean="0"/>
              <a:t>, TFS</a:t>
            </a:r>
          </a:p>
          <a:p>
            <a:endParaRPr lang="en-US" dirty="0"/>
          </a:p>
          <a:p>
            <a:r>
              <a:rPr lang="en-US" dirty="0" smtClean="0"/>
              <a:t>Core contributor to libgit2</a:t>
            </a:r>
          </a:p>
          <a:p>
            <a:pPr lvl="1"/>
            <a:r>
              <a:rPr lang="en-US" dirty="0" err="1" smtClean="0"/>
              <a:t>Git</a:t>
            </a:r>
            <a:r>
              <a:rPr lang="en-US" dirty="0" smtClean="0"/>
              <a:t> library used by GitHub, Visual Studio, </a:t>
            </a:r>
            <a:r>
              <a:rPr lang="en-US" dirty="0" err="1" smtClean="0"/>
              <a:t>Xamarin</a:t>
            </a:r>
            <a:r>
              <a:rPr lang="en-US" dirty="0" smtClean="0"/>
              <a:t>, </a:t>
            </a:r>
            <a:r>
              <a:rPr lang="en-US" dirty="0" err="1" smtClean="0"/>
              <a:t>Xcode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Professional Team Foundation Server 2013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http://www.edwardthomson.com</a:t>
            </a:r>
            <a:r>
              <a:rPr lang="en-US" dirty="0" smtClean="0"/>
              <a:t>, @</a:t>
            </a:r>
            <a:r>
              <a:rPr lang="en-US" dirty="0" err="1" smtClean="0"/>
              <a:t>ethomson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it simple.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 often.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smaller the integration, </a:t>
            </a:r>
            <a:br>
              <a:rPr lang="en-US" dirty="0" smtClean="0"/>
            </a:br>
            <a:r>
              <a:rPr lang="en-US" dirty="0" smtClean="0"/>
              <a:t>the easier it 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73864"/>
            <a:ext cx="4775448" cy="1655036"/>
          </a:xfrm>
        </p:spPr>
        <p:txBody>
          <a:bodyPr/>
          <a:lstStyle/>
          <a:p>
            <a:r>
              <a:rPr lang="en-US" dirty="0" smtClean="0"/>
              <a:t>“You can drive with your feet.  It doesn’t mean it’s </a:t>
            </a:r>
            <a:br>
              <a:rPr lang="en-US" dirty="0" smtClean="0"/>
            </a:br>
            <a:r>
              <a:rPr lang="en-US" dirty="0" smtClean="0"/>
              <a:t>a good idea.” *</a:t>
            </a:r>
            <a:endParaRPr lang="en-US" dirty="0"/>
          </a:p>
        </p:txBody>
      </p:sp>
      <p:pic>
        <p:nvPicPr>
          <p:cNvPr id="3" name="Picture 2" descr="http://2.bp.blogspot.com/_KDvzKXcML4E/SxJIa8hy6kI/AAAAAAAABy8/FFdSA-dNgsU/s1600/ChrisRock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87" y="800100"/>
            <a:ext cx="3510869" cy="343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324350"/>
            <a:ext cx="1436547" cy="346249"/>
          </a:xfrm>
          <a:prstGeom prst="rect">
            <a:avLst/>
          </a:prstGeom>
          <a:noFill/>
        </p:spPr>
        <p:txBody>
          <a:bodyPr wrap="none" lIns="68580" tIns="68580" rIns="68580" bIns="68580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1500" dirty="0">
                <a:solidFill>
                  <a:schemeClr val="tx1">
                    <a:alpha val="99000"/>
                  </a:schemeClr>
                </a:solidFill>
              </a:rPr>
              <a:t>* - </a:t>
            </a:r>
            <a:r>
              <a:rPr lang="en-US" sz="1500" i="1" dirty="0">
                <a:solidFill>
                  <a:schemeClr val="tx1">
                    <a:alpha val="99000"/>
                  </a:schemeClr>
                </a:solidFill>
              </a:rPr>
              <a:t>paraphrased</a:t>
            </a:r>
          </a:p>
        </p:txBody>
      </p:sp>
    </p:spTree>
    <p:extLst>
      <p:ext uri="{BB962C8B-B14F-4D97-AF65-F5344CB8AC3E}">
        <p14:creationId xmlns:p14="http://schemas.microsoft.com/office/powerpoint/2010/main" val="142325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Scrum?</a:t>
            </a:r>
            <a:br>
              <a:rPr lang="en-US" dirty="0" smtClean="0"/>
            </a:br>
            <a:r>
              <a:rPr lang="en-US" dirty="0" smtClean="0"/>
              <a:t>Too many branches can </a:t>
            </a:r>
            <a:br>
              <a:rPr lang="en-US" dirty="0" smtClean="0"/>
            </a:br>
            <a:r>
              <a:rPr lang="en-US" dirty="0" smtClean="0"/>
              <a:t>sink your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6664"/>
              </p:ext>
            </p:extLst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24136"/>
                <a:gridCol w="1368152"/>
                <a:gridCol w="1512168"/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1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7962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6765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5568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7962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6765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5158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6664"/>
              </p:ext>
            </p:extLst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24136"/>
                <a:gridCol w="1368152"/>
                <a:gridCol w="1512168"/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2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6664"/>
              </p:ext>
            </p:extLst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24136"/>
                <a:gridCol w="1368152"/>
                <a:gridCol w="1512168"/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5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6664"/>
              </p:ext>
            </p:extLst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24136"/>
                <a:gridCol w="1368152"/>
                <a:gridCol w="1512168"/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8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9593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8396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6003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95936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8396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7200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85593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0003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8806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610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6413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000037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8806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57610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6003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99593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8396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57200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6003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95936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28396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57200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85593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6664"/>
              </p:ext>
            </p:extLst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24136"/>
                <a:gridCol w="1368152"/>
                <a:gridCol w="1512168"/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11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                             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Benjamin\AppData\Local\Temp\SNAGHTML1c508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91398"/>
            <a:ext cx="5257800" cy="367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-27757"/>
            <a:ext cx="3096344" cy="9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6664"/>
              </p:ext>
            </p:extLst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24136"/>
                <a:gridCol w="1368152"/>
                <a:gridCol w="1512168"/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12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6664"/>
              </p:ext>
            </p:extLst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24136"/>
                <a:gridCol w="1368152"/>
                <a:gridCol w="1512168"/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13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6664"/>
              </p:ext>
            </p:extLst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24136"/>
                <a:gridCol w="1368152"/>
                <a:gridCol w="1512168"/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14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6664"/>
              </p:ext>
            </p:extLst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24136"/>
                <a:gridCol w="1368152"/>
                <a:gridCol w="1512168"/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15 of 15 (in your dreams)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80112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8144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56176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80112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8144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52075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84213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72245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60277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84213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72245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56176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80112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68144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156176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580112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868144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152075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miley Face 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/>
          <p:cNvSpPr/>
          <p:nvPr/>
        </p:nvSpPr>
        <p:spPr>
          <a:xfrm>
            <a:off x="395536" y="2571750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32"/>
          <p:cNvSpPr/>
          <p:nvPr/>
        </p:nvSpPr>
        <p:spPr>
          <a:xfrm>
            <a:off x="395536" y="3435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82" y="2400821"/>
            <a:ext cx="1584176" cy="8752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2253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8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76664"/>
              </p:ext>
            </p:extLst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24136"/>
                <a:gridCol w="1368152"/>
                <a:gridCol w="1512168"/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15 of 15 (in reality)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80112" y="177781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8144" y="177781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56176" y="177781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80112" y="207633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8144" y="207633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52075" y="207633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84213" y="262514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72245" y="262514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60277" y="262514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84213" y="29236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72245" y="29236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56176" y="29236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80112" y="348784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68144" y="348784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156176" y="348784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580112" y="378636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868144" y="378636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152075" y="378636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3528" y="1707654"/>
            <a:ext cx="720080" cy="72008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l 33"/>
          <p:cNvSpPr/>
          <p:nvPr/>
        </p:nvSpPr>
        <p:spPr>
          <a:xfrm>
            <a:off x="352695" y="2571750"/>
            <a:ext cx="720080" cy="72008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Oval 34"/>
          <p:cNvSpPr/>
          <p:nvPr/>
        </p:nvSpPr>
        <p:spPr>
          <a:xfrm>
            <a:off x="359532" y="3454380"/>
            <a:ext cx="720080" cy="72008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ectangle 35"/>
          <p:cNvSpPr/>
          <p:nvPr/>
        </p:nvSpPr>
        <p:spPr>
          <a:xfrm>
            <a:off x="2735796" y="178664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735796" y="20851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39897" y="26339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739897" y="29324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735796" y="349667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735796" y="37951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778759" y="178664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778759" y="20851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782860" y="26339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782860" y="29324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778759" y="349667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778759" y="37951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23" y="1706048"/>
            <a:ext cx="926839" cy="69512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23" y="2584225"/>
            <a:ext cx="926839" cy="69512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22" y="3412317"/>
            <a:ext cx="926839" cy="69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use branches to </a:t>
            </a:r>
            <a:br>
              <a:rPr lang="en-US" dirty="0" smtClean="0"/>
            </a:br>
            <a:r>
              <a:rPr lang="en-US" dirty="0" smtClean="0"/>
              <a:t>avoid talking to your teammates.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less at once.</a:t>
            </a:r>
            <a:br>
              <a:rPr lang="en-US" dirty="0" smtClean="0"/>
            </a:br>
            <a:r>
              <a:rPr lang="en-US" dirty="0" smtClean="0"/>
              <a:t>Focus on done.</a:t>
            </a:r>
            <a:br>
              <a:rPr lang="en-US" dirty="0" smtClean="0"/>
            </a:br>
            <a:r>
              <a:rPr lang="en-US" dirty="0" smtClean="0"/>
              <a:t>Integrate often.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24136"/>
                <a:gridCol w="1368152"/>
                <a:gridCol w="1512168"/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1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7962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6765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5568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7962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6765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5158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24136"/>
                <a:gridCol w="1368152"/>
                <a:gridCol w="1512168"/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2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8802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9999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83923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24136"/>
                <a:gridCol w="1368152"/>
                <a:gridCol w="1512168"/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5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mean by “enterprise”?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24136"/>
                <a:gridCol w="1368152"/>
                <a:gridCol w="1512168"/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6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95936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283968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0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60032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995936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83968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572000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855931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6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24136"/>
                <a:gridCol w="1368152"/>
                <a:gridCol w="1512168"/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10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92080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80112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68144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56176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92080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80112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68144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52075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iley Face 36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sp>
        <p:nvSpPr>
          <p:cNvPr id="47" name="Smiley Face 46"/>
          <p:cNvSpPr/>
          <p:nvPr/>
        </p:nvSpPr>
        <p:spPr>
          <a:xfrm>
            <a:off x="395536" y="2587432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2439224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24136"/>
                <a:gridCol w="1368152"/>
                <a:gridCol w="1512168"/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11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92080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80112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68144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56176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92080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80112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68144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52075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995936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83968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572000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60032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95936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283968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572000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855931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sp>
        <p:nvSpPr>
          <p:cNvPr id="34" name="Smiley Face 33"/>
          <p:cNvSpPr/>
          <p:nvPr/>
        </p:nvSpPr>
        <p:spPr>
          <a:xfrm>
            <a:off x="395536" y="2587432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2439224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224136"/>
                <a:gridCol w="1368152"/>
                <a:gridCol w="1512168"/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DONE</a:t>
                      </a:r>
                      <a:endParaRPr lang="en-US" dirty="0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Sprint: Day 15 of 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PBI 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80112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68144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56176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80112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8144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52075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84213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72245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60277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84213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72245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56176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80112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868144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156176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580112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868144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152075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miley Face 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/>
          <p:cNvSpPr/>
          <p:nvPr/>
        </p:nvSpPr>
        <p:spPr>
          <a:xfrm>
            <a:off x="395536" y="2571750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32"/>
          <p:cNvSpPr/>
          <p:nvPr/>
        </p:nvSpPr>
        <p:spPr>
          <a:xfrm>
            <a:off x="395536" y="3435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82" y="2400821"/>
            <a:ext cx="1584176" cy="8752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2253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A Simple Team with Branches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work together on separate machines</a:t>
            </a:r>
          </a:p>
          <a:p>
            <a:pPr lvl="1"/>
            <a:r>
              <a:rPr lang="en-US" dirty="0" smtClean="0"/>
              <a:t>Modify code</a:t>
            </a:r>
          </a:p>
          <a:p>
            <a:endParaRPr lang="en-US" dirty="0"/>
          </a:p>
          <a:p>
            <a:r>
              <a:rPr lang="en-US" dirty="0" smtClean="0"/>
              <a:t>Branch, Merge</a:t>
            </a:r>
          </a:p>
          <a:p>
            <a:endParaRPr lang="en-US" dirty="0"/>
          </a:p>
          <a:p>
            <a:r>
              <a:rPr lang="en-US" dirty="0" smtClean="0"/>
              <a:t>Conflicts, Resolve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code reviews?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 Requests.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Code Reviews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some code</a:t>
            </a:r>
          </a:p>
          <a:p>
            <a:endParaRPr lang="en-US" dirty="0"/>
          </a:p>
          <a:p>
            <a:r>
              <a:rPr lang="en-US" dirty="0" smtClean="0"/>
              <a:t>Request a review</a:t>
            </a:r>
          </a:p>
          <a:p>
            <a:endParaRPr lang="en-US" dirty="0"/>
          </a:p>
          <a:p>
            <a:r>
              <a:rPr lang="en-US" dirty="0" smtClean="0"/>
              <a:t>Do the review </a:t>
            </a:r>
            <a:r>
              <a:rPr lang="en-US" dirty="0" smtClean="0">
                <a:sym typeface="Wingdings" panose="05000000000000000000" pitchFamily="2" charset="2"/>
              </a:rPr>
              <a:t> reject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Fix it</a:t>
            </a:r>
          </a:p>
          <a:p>
            <a:endParaRPr lang="en-US" dirty="0"/>
          </a:p>
          <a:p>
            <a:r>
              <a:rPr lang="en-US" dirty="0" smtClean="0"/>
              <a:t>Review </a:t>
            </a:r>
            <a:r>
              <a:rPr lang="en-US" dirty="0" smtClean="0">
                <a:sym typeface="Wingdings" panose="05000000000000000000" pitchFamily="2" charset="2"/>
              </a:rPr>
              <a:t> Accept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policies?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Yes!  New in Visual Studio Online and TFS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0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Software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team that’s big enough to cause integration headaches</a:t>
            </a:r>
          </a:p>
          <a:p>
            <a:pPr lvl="1"/>
            <a:r>
              <a:rPr lang="en-US" dirty="0" smtClean="0"/>
              <a:t>multiple teams</a:t>
            </a:r>
          </a:p>
          <a:p>
            <a:endParaRPr lang="en-US" dirty="0"/>
          </a:p>
          <a:p>
            <a:r>
              <a:rPr lang="en-US" dirty="0" smtClean="0"/>
              <a:t>Traceability, governance, compliance, etc.</a:t>
            </a:r>
          </a:p>
          <a:p>
            <a:endParaRPr lang="en-US" dirty="0"/>
          </a:p>
          <a:p>
            <a:r>
              <a:rPr lang="en-US" dirty="0" smtClean="0"/>
              <a:t>Reproducibility</a:t>
            </a:r>
          </a:p>
          <a:p>
            <a:endParaRPr lang="en-US" dirty="0"/>
          </a:p>
          <a:p>
            <a:r>
              <a:rPr lang="en-US" dirty="0" smtClean="0"/>
              <a:t>Confidence</a:t>
            </a:r>
          </a:p>
          <a:p>
            <a:endParaRPr lang="en-US" dirty="0"/>
          </a:p>
          <a:p>
            <a:r>
              <a:rPr lang="en-US" dirty="0" smtClean="0"/>
              <a:t>You probably do Releases rather than Continuous Deployment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existing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Avoid doing in </a:t>
            </a:r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and lots of solutions per repository</a:t>
            </a:r>
          </a:p>
          <a:p>
            <a:pPr lvl="1"/>
            <a:r>
              <a:rPr lang="en-US" dirty="0" smtClean="0"/>
              <a:t>Rule of thumb: 1 repository per Solution (*.</a:t>
            </a:r>
            <a:r>
              <a:rPr lang="en-US" dirty="0" err="1" smtClean="0"/>
              <a:t>sln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Don’t worry – TFS supports multiple repositories per Team Project</a:t>
            </a:r>
          </a:p>
          <a:p>
            <a:pPr lvl="1"/>
            <a:endParaRPr lang="en-US" dirty="0"/>
          </a:p>
          <a:p>
            <a:r>
              <a:rPr lang="en-US" dirty="0" smtClean="0"/>
              <a:t>One solution with 800 zillion projects</a:t>
            </a:r>
          </a:p>
          <a:p>
            <a:pPr lvl="1"/>
            <a:r>
              <a:rPr lang="en-US" dirty="0" smtClean="0"/>
              <a:t>This is bad form in TFVC</a:t>
            </a:r>
          </a:p>
          <a:p>
            <a:pPr lvl="1"/>
            <a:r>
              <a:rPr lang="en-US" dirty="0" smtClean="0"/>
              <a:t>Don’t do this in </a:t>
            </a:r>
            <a:r>
              <a:rPr lang="en-US" dirty="0" err="1" smtClean="0"/>
              <a:t>Git</a:t>
            </a:r>
            <a:r>
              <a:rPr lang="en-US" dirty="0" smtClean="0"/>
              <a:t> either</a:t>
            </a:r>
          </a:p>
          <a:p>
            <a:pPr lvl="1"/>
            <a:r>
              <a:rPr lang="en-US" dirty="0" smtClean="0"/>
              <a:t>Fix it</a:t>
            </a:r>
          </a:p>
          <a:p>
            <a:pPr lvl="1"/>
            <a:endParaRPr lang="en-US" dirty="0"/>
          </a:p>
          <a:p>
            <a:r>
              <a:rPr lang="en-US" dirty="0" smtClean="0"/>
              <a:t>Binaries under source control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NuGet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205978"/>
            <a:ext cx="4968552" cy="4814044"/>
          </a:xfrm>
        </p:spPr>
        <p:txBody>
          <a:bodyPr/>
          <a:lstStyle/>
          <a:p>
            <a:r>
              <a:rPr lang="en-US" dirty="0" smtClean="0"/>
              <a:t>“Moving to </a:t>
            </a:r>
            <a:r>
              <a:rPr lang="en-US" dirty="0" err="1" smtClean="0"/>
              <a:t>Git</a:t>
            </a:r>
            <a:r>
              <a:rPr lang="en-US" dirty="0" smtClean="0"/>
              <a:t> is a great</a:t>
            </a:r>
            <a:br>
              <a:rPr lang="en-US" dirty="0" smtClean="0"/>
            </a:br>
            <a:r>
              <a:rPr lang="en-US" dirty="0" smtClean="0"/>
              <a:t>opportunity to clean </a:t>
            </a:r>
            <a:r>
              <a:rPr lang="en-US" smtClean="0"/>
              <a:t>out </a:t>
            </a:r>
            <a:br>
              <a:rPr lang="en-US" smtClean="0"/>
            </a:br>
            <a:r>
              <a:rPr lang="en-US" smtClean="0"/>
              <a:t>the </a:t>
            </a:r>
            <a:r>
              <a:rPr lang="en-US" dirty="0" smtClean="0"/>
              <a:t>junk.”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smtClean="0"/>
              <a:t>	</a:t>
            </a:r>
            <a:r>
              <a:rPr lang="en-US" sz="2000" smtClean="0"/>
              <a:t>-</a:t>
            </a:r>
            <a:r>
              <a:rPr lang="en-US" sz="2000" dirty="0" smtClean="0"/>
              <a:t>E. Thomson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06421"/>
            <a:ext cx="2859782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TFVC to </a:t>
            </a:r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“Tip migration”</a:t>
            </a:r>
          </a:p>
          <a:p>
            <a:pPr lvl="1"/>
            <a:r>
              <a:rPr lang="en-US" dirty="0" smtClean="0"/>
              <a:t>Easiest</a:t>
            </a:r>
          </a:p>
          <a:p>
            <a:pPr lvl="1"/>
            <a:r>
              <a:rPr lang="en-US" dirty="0" smtClean="0"/>
              <a:t>One time</a:t>
            </a:r>
          </a:p>
          <a:p>
            <a:pPr lvl="1"/>
            <a:r>
              <a:rPr lang="en-US" dirty="0" smtClean="0"/>
              <a:t>No history</a:t>
            </a:r>
          </a:p>
          <a:p>
            <a:endParaRPr lang="en-US" dirty="0" smtClean="0"/>
          </a:p>
          <a:p>
            <a:r>
              <a:rPr lang="en-US" dirty="0" err="1" smtClean="0"/>
              <a:t>Git-tfs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Git-tf</a:t>
            </a:r>
            <a:endParaRPr lang="en-US" dirty="0" smtClean="0"/>
          </a:p>
          <a:p>
            <a:pPr lvl="1"/>
            <a:r>
              <a:rPr lang="en-US" dirty="0" smtClean="0"/>
              <a:t>Ed wrote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r>
              <a:rPr lang="en-US" dirty="0" err="1" smtClean="0"/>
              <a:t>git-tfs</a:t>
            </a:r>
            <a:r>
              <a:rPr lang="en-US" dirty="0" smtClean="0"/>
              <a:t> or </a:t>
            </a:r>
            <a:r>
              <a:rPr lang="en-US" dirty="0" err="1" smtClean="0"/>
              <a:t>git-tf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71550"/>
            <a:ext cx="5112568" cy="3024336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Ehhh</a:t>
            </a:r>
            <a:r>
              <a:rPr lang="en-US" dirty="0" smtClean="0"/>
              <a:t>…I think I’d </a:t>
            </a:r>
            <a:br>
              <a:rPr lang="en-US" dirty="0" smtClean="0"/>
            </a:br>
            <a:r>
              <a:rPr lang="en-US" dirty="0" smtClean="0"/>
              <a:t>use </a:t>
            </a:r>
            <a:r>
              <a:rPr lang="en-US" dirty="0" err="1" smtClean="0"/>
              <a:t>git-tfs</a:t>
            </a:r>
            <a:r>
              <a:rPr lang="en-US" dirty="0" smtClean="0"/>
              <a:t>.”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sz="2000" dirty="0" smtClean="0"/>
              <a:t>-E. Thomson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06421"/>
            <a:ext cx="2859782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</a:t>
            </a:r>
            <a:r>
              <a:rPr lang="en-US" dirty="0" err="1" smtClean="0"/>
              <a:t>git-tfs</a:t>
            </a:r>
            <a:r>
              <a:rPr lang="en-US" dirty="0" smtClean="0"/>
              <a:t> scenarios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Migration to </a:t>
            </a:r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 smtClean="0"/>
              <a:t>TFVC branch to </a:t>
            </a:r>
            <a:r>
              <a:rPr lang="en-US" dirty="0" err="1" smtClean="0"/>
              <a:t>Git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Synchronization</a:t>
            </a:r>
          </a:p>
          <a:p>
            <a:pPr lvl="1"/>
            <a:r>
              <a:rPr lang="en-US" dirty="0" smtClean="0"/>
              <a:t>TFVC branch to </a:t>
            </a:r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 smtClean="0"/>
              <a:t>Work in </a:t>
            </a:r>
            <a:r>
              <a:rPr lang="en-US" dirty="0" err="1" smtClean="0"/>
              <a:t>Git</a:t>
            </a:r>
            <a:r>
              <a:rPr lang="en-US" dirty="0" smtClean="0"/>
              <a:t> (not TFVC)</a:t>
            </a:r>
            <a:endParaRPr lang="en-US" dirty="0"/>
          </a:p>
          <a:p>
            <a:pPr lvl="1"/>
            <a:r>
              <a:rPr lang="en-US" dirty="0" smtClean="0"/>
              <a:t>Push a </a:t>
            </a:r>
            <a:r>
              <a:rPr lang="en-US" dirty="0" err="1" smtClean="0"/>
              <a:t>git</a:t>
            </a:r>
            <a:r>
              <a:rPr lang="en-US" dirty="0" smtClean="0"/>
              <a:t> “tag” back to TFVC for archiving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205978"/>
            <a:ext cx="6552728" cy="4814044"/>
          </a:xfrm>
        </p:spPr>
        <p:txBody>
          <a:bodyPr/>
          <a:lstStyle/>
          <a:p>
            <a:r>
              <a:rPr lang="en-US" dirty="0" smtClean="0"/>
              <a:t>Ed’s </a:t>
            </a:r>
            <a:r>
              <a:rPr lang="en-US" dirty="0" err="1" smtClean="0"/>
              <a:t>git-tfs</a:t>
            </a:r>
            <a:r>
              <a:rPr lang="en-US" dirty="0" smtClean="0"/>
              <a:t> scenarios of doom.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83518"/>
            <a:ext cx="153552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Gitchas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71550"/>
            <a:ext cx="5112568" cy="3024336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Ehhh</a:t>
            </a:r>
            <a:r>
              <a:rPr lang="en-US" dirty="0" smtClean="0"/>
              <a:t>…I </a:t>
            </a:r>
            <a:r>
              <a:rPr lang="en-US" dirty="0" err="1" smtClean="0"/>
              <a:t>dunno</a:t>
            </a:r>
            <a:r>
              <a:rPr lang="en-US" dirty="0" smtClean="0"/>
              <a:t>, man. </a:t>
            </a:r>
            <a:br>
              <a:rPr lang="en-US" dirty="0" smtClean="0"/>
            </a:br>
            <a:r>
              <a:rPr lang="en-US" dirty="0" smtClean="0"/>
              <a:t>‘</a:t>
            </a:r>
            <a:r>
              <a:rPr lang="en-US" dirty="0" err="1" smtClean="0"/>
              <a:t>Gitchas</a:t>
            </a:r>
            <a:r>
              <a:rPr lang="en-US" dirty="0" smtClean="0"/>
              <a:t>’ is </a:t>
            </a:r>
            <a:r>
              <a:rPr lang="en-US" dirty="0" err="1" smtClean="0"/>
              <a:t>kinda</a:t>
            </a:r>
            <a:r>
              <a:rPr lang="en-US" dirty="0" smtClean="0"/>
              <a:t> stupid.”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sz="2000" dirty="0" smtClean="0"/>
              <a:t>-E. Thomson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06421"/>
            <a:ext cx="2859782" cy="28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TFS Version Control (TFVC)</a:t>
            </a:r>
            <a:br>
              <a:rPr lang="en-US" dirty="0" smtClean="0"/>
            </a:br>
            <a:r>
              <a:rPr lang="en-US" dirty="0" smtClean="0"/>
              <a:t>has handled the “enterprise” stuff</a:t>
            </a:r>
            <a:br>
              <a:rPr lang="en-US" dirty="0" smtClean="0"/>
            </a:br>
            <a:r>
              <a:rPr lang="en-US" dirty="0" smtClean="0"/>
              <a:t>for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71550"/>
            <a:ext cx="5616624" cy="3024336"/>
          </a:xfrm>
        </p:spPr>
        <p:txBody>
          <a:bodyPr/>
          <a:lstStyle/>
          <a:p>
            <a:r>
              <a:rPr lang="en-US" dirty="0" smtClean="0"/>
              <a:t>“Well, I think you’re stupid.”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sz="2000" dirty="0" smtClean="0"/>
              <a:t>-B. Day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90550"/>
            <a:ext cx="2546511" cy="358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worry about.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worry about #1: </a:t>
            </a:r>
            <a:br>
              <a:rPr lang="en-US" dirty="0" smtClean="0"/>
            </a:br>
            <a:r>
              <a:rPr lang="en-US" dirty="0" smtClean="0"/>
              <a:t>“Where are my changes?”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2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“Where are my changes?”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“commits” are local until you “push”</a:t>
            </a:r>
          </a:p>
          <a:p>
            <a:endParaRPr lang="en-US" dirty="0"/>
          </a:p>
          <a:p>
            <a:r>
              <a:rPr lang="en-US" dirty="0" smtClean="0"/>
              <a:t>Branches are local until you publish</a:t>
            </a:r>
          </a:p>
          <a:p>
            <a:endParaRPr lang="en-US" dirty="0"/>
          </a:p>
          <a:p>
            <a:r>
              <a:rPr lang="en-US" dirty="0" smtClean="0"/>
              <a:t>Be careful when you delete branches</a:t>
            </a:r>
          </a:p>
          <a:p>
            <a:endParaRPr lang="en-US" dirty="0"/>
          </a:p>
          <a:p>
            <a:r>
              <a:rPr lang="en-US" dirty="0" smtClean="0"/>
              <a:t>If you get into trouble, you can use the “</a:t>
            </a:r>
            <a:r>
              <a:rPr lang="en-US" dirty="0" err="1" smtClean="0"/>
              <a:t>reflog</a:t>
            </a:r>
            <a:r>
              <a:rPr lang="en-US" dirty="0" smtClean="0"/>
              <a:t>” which tracks the state your branches were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Undelete stuff…maybe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worry about #2: </a:t>
            </a:r>
            <a:br>
              <a:rPr lang="en-US" dirty="0" smtClean="0"/>
            </a:br>
            <a:r>
              <a:rPr lang="en-US" dirty="0" smtClean="0"/>
              <a:t>“Where’s my security?”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“Where’s my security?”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Everybody has read access to the entire repository</a:t>
            </a:r>
          </a:p>
          <a:p>
            <a:pPr lvl="1"/>
            <a:r>
              <a:rPr lang="en-US" dirty="0" smtClean="0"/>
              <a:t>Not like TFVC</a:t>
            </a:r>
          </a:p>
          <a:p>
            <a:endParaRPr lang="en-US" dirty="0"/>
          </a:p>
          <a:p>
            <a:r>
              <a:rPr lang="en-US" dirty="0" smtClean="0"/>
              <a:t>Control writing to the repository on the server</a:t>
            </a:r>
          </a:p>
        </p:txBody>
      </p:sp>
    </p:spTree>
    <p:extLst>
      <p:ext uri="{BB962C8B-B14F-4D97-AF65-F5344CB8AC3E}">
        <p14:creationId xmlns:p14="http://schemas.microsoft.com/office/powerpoint/2010/main" val="33251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worry about #3:</a:t>
            </a:r>
            <a:br>
              <a:rPr lang="en-US" dirty="0" smtClean="0"/>
            </a:br>
            <a:r>
              <a:rPr lang="en-US" dirty="0" smtClean="0"/>
              <a:t>Don’t rewrite shared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Rewriting history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 to rewrite history?</a:t>
            </a:r>
          </a:p>
          <a:p>
            <a:pPr lvl="1"/>
            <a:r>
              <a:rPr lang="en-US" dirty="0" smtClean="0"/>
              <a:t>Rebase</a:t>
            </a:r>
          </a:p>
          <a:p>
            <a:pPr lvl="1"/>
            <a:r>
              <a:rPr lang="en-US" dirty="0" smtClean="0"/>
              <a:t>Reset and push…</a:t>
            </a:r>
          </a:p>
          <a:p>
            <a:pPr lvl="1"/>
            <a:r>
              <a:rPr lang="en-US" dirty="0" smtClean="0"/>
              <a:t>Really any time you force push</a:t>
            </a:r>
          </a:p>
          <a:p>
            <a:r>
              <a:rPr lang="en-US" dirty="0" smtClean="0"/>
              <a:t>What does it mean to rewrite </a:t>
            </a:r>
            <a:r>
              <a:rPr lang="en-US" i="1" dirty="0" smtClean="0"/>
              <a:t>shared</a:t>
            </a:r>
            <a:r>
              <a:rPr lang="en-US" dirty="0" smtClean="0"/>
              <a:t> history?</a:t>
            </a:r>
          </a:p>
          <a:p>
            <a:pPr lvl="1"/>
            <a:r>
              <a:rPr lang="en-US" dirty="0" smtClean="0"/>
              <a:t>A branch that somebody else is working on</a:t>
            </a:r>
          </a:p>
          <a:p>
            <a:r>
              <a:rPr lang="en-US" dirty="0" smtClean="0"/>
              <a:t>Okay, but…  why?</a:t>
            </a:r>
          </a:p>
          <a:p>
            <a:pPr lvl="1"/>
            <a:r>
              <a:rPr lang="en-US" dirty="0" smtClean="0"/>
              <a:t>It won’t stay rewritten very long</a:t>
            </a:r>
          </a:p>
        </p:txBody>
      </p:sp>
    </p:spTree>
    <p:extLst>
      <p:ext uri="{BB962C8B-B14F-4D97-AF65-F5344CB8AC3E}">
        <p14:creationId xmlns:p14="http://schemas.microsoft.com/office/powerpoint/2010/main" val="22078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worry about #4:</a:t>
            </a:r>
            <a:br>
              <a:rPr lang="en-US" dirty="0" smtClean="0"/>
            </a:br>
            <a:r>
              <a:rPr lang="en-US" dirty="0" smtClean="0"/>
              <a:t>The nuclear launch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you can do it with </a:t>
            </a:r>
            <a:r>
              <a:rPr lang="en-US" dirty="0" err="1" smtClean="0"/>
              <a:t>Git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nasty things from your repository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-filter-branch</a:t>
            </a:r>
          </a:p>
          <a:p>
            <a:pPr lvl="1"/>
            <a:r>
              <a:rPr lang="en-US" dirty="0" smtClean="0"/>
              <a:t>Slow and hard to use</a:t>
            </a:r>
          </a:p>
          <a:p>
            <a:r>
              <a:rPr lang="en-US" dirty="0" smtClean="0"/>
              <a:t>BFG Repo-Cleaner</a:t>
            </a:r>
          </a:p>
          <a:p>
            <a:pPr lvl="1"/>
            <a:r>
              <a:rPr lang="en-US" dirty="0" smtClean="0"/>
              <a:t>Fast and </a:t>
            </a:r>
            <a:r>
              <a:rPr lang="en-US" dirty="0"/>
              <a:t>less hard to use (</a:t>
            </a:r>
            <a:r>
              <a:rPr lang="en-US" dirty="0">
                <a:hlinkClick r:id="rId3"/>
              </a:rPr>
              <a:t>https://rtyley.github.io/bfg-repo-cleaner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Synchronize the team to be aware of the change</a:t>
            </a:r>
          </a:p>
          <a:p>
            <a:r>
              <a:rPr lang="en-US" dirty="0" smtClean="0"/>
              <a:t>Code review strenuously to avoid nasty merges</a:t>
            </a:r>
          </a:p>
        </p:txBody>
      </p:sp>
    </p:spTree>
    <p:extLst>
      <p:ext uri="{BB962C8B-B14F-4D97-AF65-F5344CB8AC3E}">
        <p14:creationId xmlns:p14="http://schemas.microsoft.com/office/powerpoint/2010/main" val="305798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Ok.  Let’s wrap it up.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branches are at the repository level.</a:t>
            </a:r>
            <a:br>
              <a:rPr lang="en-US" dirty="0" smtClean="0"/>
            </a:br>
            <a:r>
              <a:rPr lang="en-US" dirty="0" smtClean="0"/>
              <a:t>TFVC branches are at the folder level.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out </a:t>
            </a:r>
            <a:r>
              <a:rPr lang="en-US" dirty="0" err="1" smtClean="0"/>
              <a:t>git-tfs</a:t>
            </a:r>
            <a:r>
              <a:rPr lang="en-US" dirty="0" smtClean="0"/>
              <a:t> as a way to move to </a:t>
            </a:r>
            <a:r>
              <a:rPr lang="en-US" dirty="0" err="1" smtClean="0"/>
              <a:t>Git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“Tip migration” is the fastest </a:t>
            </a:r>
            <a:br>
              <a:rPr lang="en-US" dirty="0" smtClean="0"/>
            </a:br>
            <a:r>
              <a:rPr lang="en-US" dirty="0" smtClean="0"/>
              <a:t>way to move to </a:t>
            </a:r>
            <a:r>
              <a:rPr lang="en-US" dirty="0" err="1" smtClean="0"/>
              <a:t>Git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your repository size small.</a:t>
            </a:r>
            <a:br>
              <a:rPr lang="en-US" dirty="0" smtClean="0"/>
            </a:br>
            <a:r>
              <a:rPr lang="en-US" dirty="0" smtClean="0"/>
              <a:t>Leave out binaries.  Use more </a:t>
            </a:r>
            <a:r>
              <a:rPr lang="en-US" dirty="0" err="1" smtClean="0"/>
              <a:t>NuGet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 to ‘push’ and ‘publish’.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go crazy with branches.</a:t>
            </a:r>
            <a:br>
              <a:rPr lang="en-US" dirty="0" smtClean="0"/>
            </a:br>
            <a:r>
              <a:rPr lang="en-US" dirty="0" smtClean="0"/>
              <a:t>Just because you can doesn’t </a:t>
            </a:r>
            <a:br>
              <a:rPr lang="en-US" dirty="0" smtClean="0"/>
            </a:br>
            <a:r>
              <a:rPr lang="en-US" dirty="0" smtClean="0"/>
              <a:t>mean you should.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last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2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121" y="2808724"/>
            <a:ext cx="3609557" cy="7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077" y="2057266"/>
            <a:ext cx="6272954" cy="34287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you.  </a:t>
            </a:r>
            <a:b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Enjoy your light sabers.</a:t>
            </a:r>
            <a:endParaRPr lang="en-US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600" y="3709070"/>
            <a:ext cx="26084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Segoe UI" pitchFamily="34" charset="0"/>
                <a:ea typeface="Segoe UI" pitchFamily="34" charset="0"/>
                <a:cs typeface="Segoe UI" pitchFamily="34" charset="0"/>
                <a:hlinkClick r:id="rId3"/>
              </a:rPr>
              <a:t>http://www.benday.com</a:t>
            </a:r>
            <a:r>
              <a:rPr lang="en-US" sz="9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| </a:t>
            </a:r>
            <a:r>
              <a:rPr lang="en-US" sz="900" dirty="0"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benday@benday.com</a:t>
            </a:r>
            <a:endParaRPr lang="en-US" sz="9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134513"/>
            <a:ext cx="2597396" cy="19082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32040" y="300379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+mn-lt"/>
              </a:rPr>
              <a:t>Ed Thomson</a:t>
            </a:r>
          </a:p>
          <a:p>
            <a:r>
              <a:rPr lang="en-US" sz="2000" dirty="0" smtClean="0">
                <a:latin typeface="+mn-lt"/>
              </a:rPr>
              <a:t>@</a:t>
            </a:r>
            <a:r>
              <a:rPr lang="en-US" sz="2000" dirty="0" err="1" smtClean="0">
                <a:latin typeface="+mn-lt"/>
              </a:rPr>
              <a:t>ethomson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  <a:hlinkClick r:id="rId6"/>
              </a:rPr>
              <a:t>http://www.edwardthomson.com</a:t>
            </a:r>
            <a:r>
              <a:rPr 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2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“enterprise </a:t>
            </a:r>
            <a:r>
              <a:rPr lang="en-US" dirty="0" err="1" smtClean="0"/>
              <a:t>Git</a:t>
            </a:r>
            <a:r>
              <a:rPr lang="en-US" dirty="0" smtClean="0"/>
              <a:t>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sual Studio Live! Redmond 2014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sual Studio Live! Redmond 2014 1">
        <a:dk1>
          <a:srgbClr val="303030"/>
        </a:dk1>
        <a:lt1>
          <a:srgbClr val="FFFFFF"/>
        </a:lt1>
        <a:dk2>
          <a:srgbClr val="000000"/>
        </a:dk2>
        <a:lt2>
          <a:srgbClr val="DEDEE0"/>
        </a:lt2>
        <a:accent1>
          <a:srgbClr val="AD0101"/>
        </a:accent1>
        <a:accent2>
          <a:srgbClr val="726056"/>
        </a:accent2>
        <a:accent3>
          <a:srgbClr val="AAAAAA"/>
        </a:accent3>
        <a:accent4>
          <a:srgbClr val="DADADA"/>
        </a:accent4>
        <a:accent5>
          <a:srgbClr val="D3AAAA"/>
        </a:accent5>
        <a:accent6>
          <a:srgbClr val="67564D"/>
        </a:accent6>
        <a:hlink>
          <a:srgbClr val="D26900"/>
        </a:hlink>
        <a:folHlink>
          <a:srgbClr val="D8924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ual Studio Live! Redmond 2014 2">
        <a:dk1>
          <a:srgbClr val="000000"/>
        </a:dk1>
        <a:lt1>
          <a:srgbClr val="FFFFFE"/>
        </a:lt1>
        <a:dk2>
          <a:srgbClr val="007397"/>
        </a:dk2>
        <a:lt2>
          <a:srgbClr val="636463"/>
        </a:lt2>
        <a:accent1>
          <a:srgbClr val="A01420"/>
        </a:accent1>
        <a:accent2>
          <a:srgbClr val="726056"/>
        </a:accent2>
        <a:accent3>
          <a:srgbClr val="FFFFFE"/>
        </a:accent3>
        <a:accent4>
          <a:srgbClr val="000000"/>
        </a:accent4>
        <a:accent5>
          <a:srgbClr val="CDAAAB"/>
        </a:accent5>
        <a:accent6>
          <a:srgbClr val="67564D"/>
        </a:accent6>
        <a:hlink>
          <a:srgbClr val="007397"/>
        </a:hlink>
        <a:folHlink>
          <a:srgbClr val="162F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isual Studio Live! Redmond 2014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sual Studio Live! Redmond 2014 1">
        <a:dk1>
          <a:srgbClr val="303030"/>
        </a:dk1>
        <a:lt1>
          <a:srgbClr val="FFFFFF"/>
        </a:lt1>
        <a:dk2>
          <a:srgbClr val="000000"/>
        </a:dk2>
        <a:lt2>
          <a:srgbClr val="DEDEE0"/>
        </a:lt2>
        <a:accent1>
          <a:srgbClr val="AD0101"/>
        </a:accent1>
        <a:accent2>
          <a:srgbClr val="726056"/>
        </a:accent2>
        <a:accent3>
          <a:srgbClr val="AAAAAA"/>
        </a:accent3>
        <a:accent4>
          <a:srgbClr val="DADADA"/>
        </a:accent4>
        <a:accent5>
          <a:srgbClr val="D3AAAA"/>
        </a:accent5>
        <a:accent6>
          <a:srgbClr val="67564D"/>
        </a:accent6>
        <a:hlink>
          <a:srgbClr val="D26900"/>
        </a:hlink>
        <a:folHlink>
          <a:srgbClr val="D8924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ual Studio Live! Redmond 2014 2">
        <a:dk1>
          <a:srgbClr val="000000"/>
        </a:dk1>
        <a:lt1>
          <a:srgbClr val="FFFFFE"/>
        </a:lt1>
        <a:dk2>
          <a:srgbClr val="007397"/>
        </a:dk2>
        <a:lt2>
          <a:srgbClr val="636463"/>
        </a:lt2>
        <a:accent1>
          <a:srgbClr val="A01420"/>
        </a:accent1>
        <a:accent2>
          <a:srgbClr val="726056"/>
        </a:accent2>
        <a:accent3>
          <a:srgbClr val="FFFFFE"/>
        </a:accent3>
        <a:accent4>
          <a:srgbClr val="000000"/>
        </a:accent4>
        <a:accent5>
          <a:srgbClr val="CDAAAB"/>
        </a:accent5>
        <a:accent6>
          <a:srgbClr val="67564D"/>
        </a:accent6>
        <a:hlink>
          <a:srgbClr val="007397"/>
        </a:hlink>
        <a:folHlink>
          <a:srgbClr val="162F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4583</TotalTime>
  <Words>1438</Words>
  <Application>Microsoft Office PowerPoint</Application>
  <PresentationFormat>On-screen Show (16:9)</PresentationFormat>
  <Paragraphs>397</Paragraphs>
  <Slides>89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97" baseType="lpstr">
      <vt:lpstr>ＭＳ Ｐゴシック</vt:lpstr>
      <vt:lpstr>Arial</vt:lpstr>
      <vt:lpstr>Arial Bold</vt:lpstr>
      <vt:lpstr>Calibri</vt:lpstr>
      <vt:lpstr>Segoe UI</vt:lpstr>
      <vt:lpstr>Wingdings</vt:lpstr>
      <vt:lpstr>Visual Studio Live! Redmond 2014</vt:lpstr>
      <vt:lpstr>1_Visual Studio Live! Redmond 2014</vt:lpstr>
      <vt:lpstr>PowerPoint Presentation</vt:lpstr>
      <vt:lpstr>Benjamin Day</vt:lpstr>
      <vt:lpstr>Edward Thomson</vt:lpstr>
      <vt:lpstr>Got                               ?</vt:lpstr>
      <vt:lpstr>What do we mean by “enterprise”?</vt:lpstr>
      <vt:lpstr>Enterprise Software</vt:lpstr>
      <vt:lpstr>TFS Version Control (TFVC) has handled the “enterprise” stuff for years.</vt:lpstr>
      <vt:lpstr>Now you can do it with Git.</vt:lpstr>
      <vt:lpstr>So what’s “enterprise Git”?</vt:lpstr>
      <vt:lpstr>What’s Git?</vt:lpstr>
      <vt:lpstr>“Uhhh…what’s DVCS?”</vt:lpstr>
      <vt:lpstr>Well, first…what’s Centralized Version Control?</vt:lpstr>
      <vt:lpstr>Centralized Version Control</vt:lpstr>
      <vt:lpstr>What’s DVCS?</vt:lpstr>
      <vt:lpstr>Why Git?</vt:lpstr>
      <vt:lpstr>TFVC vs. Git</vt:lpstr>
      <vt:lpstr>TFS Version Control vs. Git</vt:lpstr>
      <vt:lpstr>DEMO: Intro to Git</vt:lpstr>
      <vt:lpstr>Cheat Sheet:  Git for TFS Users</vt:lpstr>
      <vt:lpstr>DEMO: A Simple Team</vt:lpstr>
      <vt:lpstr>Branching lets you work on  similar, related code in isolation at the same time.</vt:lpstr>
      <vt:lpstr>Branching is much easier to do in Git.</vt:lpstr>
      <vt:lpstr>“So, I can go nuts and create  250 zillion branches now  and it’s a good idea?”</vt:lpstr>
      <vt:lpstr>No.  </vt:lpstr>
      <vt:lpstr>PowerPoint Presentation</vt:lpstr>
      <vt:lpstr>A branch is an integration credit card. </vt:lpstr>
      <vt:lpstr>For every branch, there’s a merge.</vt:lpstr>
      <vt:lpstr>Merging can be expensive and painful.</vt:lpstr>
      <vt:lpstr>Until everything’s integrated,  it’s definitely not done.</vt:lpstr>
      <vt:lpstr>Keep it simple.</vt:lpstr>
      <vt:lpstr>Integrate often.</vt:lpstr>
      <vt:lpstr>The smaller the integration,  the easier it is.</vt:lpstr>
      <vt:lpstr>“You can drive with your feet.  It doesn’t mean it’s  a good idea.” *</vt:lpstr>
      <vt:lpstr>Using Scrum? Too many branches can  sink your team.</vt:lpstr>
      <vt:lpstr>Sprint: Day 1 of 15</vt:lpstr>
      <vt:lpstr>Sprint: Day 2 of 15</vt:lpstr>
      <vt:lpstr>Sprint: Day 5 of 15</vt:lpstr>
      <vt:lpstr>Sprint: Day 8 of 15</vt:lpstr>
      <vt:lpstr>Sprint: Day 11 of 15</vt:lpstr>
      <vt:lpstr>Sprint: Day 12 of 15</vt:lpstr>
      <vt:lpstr>Sprint: Day 13 of 15</vt:lpstr>
      <vt:lpstr>Sprint: Day 14 of 15</vt:lpstr>
      <vt:lpstr>Sprint: Day 15 of 15 (in your dreams)</vt:lpstr>
      <vt:lpstr>Sprint: Day 15 of 15 (in reality)</vt:lpstr>
      <vt:lpstr>Don’t use branches to  avoid talking to your teammates.</vt:lpstr>
      <vt:lpstr>Do less at once. Focus on done. Integrate often.</vt:lpstr>
      <vt:lpstr>Sprint: Day 1 of 15</vt:lpstr>
      <vt:lpstr>Sprint: Day 2 of 15</vt:lpstr>
      <vt:lpstr>Sprint: Day 5 of 15</vt:lpstr>
      <vt:lpstr>Sprint: Day 6 of 15</vt:lpstr>
      <vt:lpstr>Sprint: Day 10 of 15</vt:lpstr>
      <vt:lpstr>Sprint: Day 11 of 15</vt:lpstr>
      <vt:lpstr>Sprint: Day 15 of 15</vt:lpstr>
      <vt:lpstr>DEMO: A Simple Team with Branches</vt:lpstr>
      <vt:lpstr>What about code reviews?</vt:lpstr>
      <vt:lpstr>Pull Requests.</vt:lpstr>
      <vt:lpstr>DEMO: Code Reviews</vt:lpstr>
      <vt:lpstr>What about policies?</vt:lpstr>
      <vt:lpstr>Yes!  New in Visual Studio Online and TFS 2015.</vt:lpstr>
      <vt:lpstr>What about existing code?</vt:lpstr>
      <vt:lpstr>Things to Avoid doing in Git</vt:lpstr>
      <vt:lpstr>“Moving to Git is a great opportunity to clean out  the junk.”    -E. Thomson</vt:lpstr>
      <vt:lpstr>Converting TFVC to Git</vt:lpstr>
      <vt:lpstr>So…git-tfs or git-tf?</vt:lpstr>
      <vt:lpstr>“Ehhh…I think I’d  use git-tfs.”    -E. Thomson</vt:lpstr>
      <vt:lpstr>Recommended git-tfs scenarios</vt:lpstr>
      <vt:lpstr>Ed’s git-tfs scenarios of doom.</vt:lpstr>
      <vt:lpstr>“Gitchas”</vt:lpstr>
      <vt:lpstr>“Ehhh…I dunno, man.  ‘Gitchas’ is kinda stupid.”    -E. Thomson</vt:lpstr>
      <vt:lpstr>“Well, I think you’re stupid.”    -B. Day</vt:lpstr>
      <vt:lpstr>Things to worry about.</vt:lpstr>
      <vt:lpstr>Things to worry about #1:  “Where are my changes?”</vt:lpstr>
      <vt:lpstr>“Where are my changes?”</vt:lpstr>
      <vt:lpstr>Demo: Undelete stuff…maybe</vt:lpstr>
      <vt:lpstr>Things to worry about #2:  “Where’s my security?”</vt:lpstr>
      <vt:lpstr>“Where’s my security?”</vt:lpstr>
      <vt:lpstr>Things to worry about #3: Don’t rewrite shared history</vt:lpstr>
      <vt:lpstr>Rewriting history</vt:lpstr>
      <vt:lpstr>Things to worry about #4: The nuclear launch codes</vt:lpstr>
      <vt:lpstr>Removing nasty things from your repository</vt:lpstr>
      <vt:lpstr>Ok.  Let’s wrap it up. </vt:lpstr>
      <vt:lpstr>Git branches are at the repository level. TFVC branches are at the folder level.</vt:lpstr>
      <vt:lpstr>Check out git-tfs as a way to move to Git.</vt:lpstr>
      <vt:lpstr>“Tip migration” is the fastest  way to move to Git.</vt:lpstr>
      <vt:lpstr>Keep your repository size small. Leave out binaries.  Use more NuGet.</vt:lpstr>
      <vt:lpstr>Don’t forget to ‘push’ and ‘publish’.</vt:lpstr>
      <vt:lpstr>Don’t go crazy with branches. Just because you can doesn’t  mean you should.</vt:lpstr>
      <vt:lpstr>Any last questions?</vt:lpstr>
      <vt:lpstr>Thank you.   Enjoy your light sabers.</vt:lpstr>
    </vt:vector>
  </TitlesOfParts>
  <Company>1105 Media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Sutton</dc:creator>
  <cp:lastModifiedBy>Benjamin Day</cp:lastModifiedBy>
  <cp:revision>250</cp:revision>
  <dcterms:created xsi:type="dcterms:W3CDTF">2012-12-07T00:48:42Z</dcterms:created>
  <dcterms:modified xsi:type="dcterms:W3CDTF">2015-06-18T14:51:29Z</dcterms:modified>
</cp:coreProperties>
</file>